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</p:sldMasterIdLst>
  <p:notesMasterIdLst>
    <p:notesMasterId r:id="rId10"/>
  </p:notesMasterIdLst>
  <p:handoutMasterIdLst>
    <p:handoutMasterId r:id="rId11"/>
  </p:handoutMasterIdLst>
  <p:sldIdLst>
    <p:sldId id="342" r:id="rId3"/>
    <p:sldId id="324" r:id="rId4"/>
    <p:sldId id="365" r:id="rId5"/>
    <p:sldId id="366" r:id="rId6"/>
    <p:sldId id="367" r:id="rId7"/>
    <p:sldId id="377" r:id="rId8"/>
    <p:sldId id="384" r:id="rId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lina Ivanova Georgieva" initials="PI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E5"/>
    <a:srgbClr val="DBEEF4"/>
    <a:srgbClr val="FFFFFF"/>
    <a:srgbClr val="FFC5C5"/>
    <a:srgbClr val="FAF7B8"/>
    <a:srgbClr val="FFFF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3" autoAdjust="0"/>
    <p:restoredTop sz="91429" autoAdjust="0"/>
  </p:normalViewPr>
  <p:slideViewPr>
    <p:cSldViewPr>
      <p:cViewPr varScale="1">
        <p:scale>
          <a:sx n="138" d="100"/>
          <a:sy n="138" d="100"/>
        </p:scale>
        <p:origin x="1068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261D-DEF0-4170-B6B3-C6DD91721ADA}" type="datetimeFigureOut">
              <a:rPr lang="bg-BG" smtClean="0"/>
              <a:t>26.08.2019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7BCC-7A0B-4644-839B-B65A113C7E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194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73EB-2D0F-4E95-9A7F-C231936AE8A4}" type="datetimeFigureOut">
              <a:rPr lang="bg-BG" smtClean="0"/>
              <a:t>26.08.2019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ED2D-9653-4078-A27B-9C755F6649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522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8.e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e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emf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0.xml"/><Relationship Id="rId7" Type="http://schemas.openxmlformats.org/officeDocument/2006/relationships/image" Target="../media/image10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2.xml"/><Relationship Id="rId7" Type="http://schemas.openxmlformats.org/officeDocument/2006/relationships/image" Target="../media/image11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8.xml"/><Relationship Id="rId7" Type="http://schemas.openxmlformats.org/officeDocument/2006/relationships/image" Target="../media/image1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8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8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0.xml"/><Relationship Id="rId7" Type="http://schemas.openxmlformats.org/officeDocument/2006/relationships/image" Target="../media/image5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8.e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2"/>
            <a:ext cx="8600155" cy="3013589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378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9" name="Inhaltsplatzhalter 3"/>
          <p:cNvSpPr>
            <a:spLocks noGrp="1"/>
          </p:cNvSpPr>
          <p:nvPr>
            <p:ph sz="half" idx="19" hasCustomPrompt="1"/>
          </p:nvPr>
        </p:nvSpPr>
        <p:spPr>
          <a:xfrm>
            <a:off x="4659602" y="1654969"/>
            <a:ext cx="4050001" cy="3034665"/>
          </a:xfrm>
          <a:ln w="9525"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 marL="797260" indent="0">
              <a:spcBef>
                <a:spcPts val="741"/>
              </a:spcBef>
              <a:buNone/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2000" y="1654969"/>
            <a:ext cx="4051300" cy="3034665"/>
          </a:xfrm>
          <a:ln w="9525"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 marL="797260" indent="0">
              <a:spcBef>
                <a:spcPts val="741"/>
              </a:spcBef>
              <a:buNone/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2" y="1432919"/>
            <a:ext cx="4050001" cy="227409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59602" y="1432919"/>
            <a:ext cx="4050001" cy="227409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0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9" name="Inhaltsplatzhalter 3"/>
          <p:cNvSpPr>
            <a:spLocks noGrp="1"/>
          </p:cNvSpPr>
          <p:nvPr>
            <p:ph sz="half" idx="21" hasCustomPrompt="1"/>
          </p:nvPr>
        </p:nvSpPr>
        <p:spPr>
          <a:xfrm>
            <a:off x="3250820" y="1655100"/>
            <a:ext cx="2649600" cy="3034800"/>
          </a:xfrm>
          <a:ln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>
              <a:spcBef>
                <a:spcPts val="741"/>
              </a:spcBef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2" hasCustomPrompt="1"/>
          </p:nvPr>
        </p:nvSpPr>
        <p:spPr>
          <a:xfrm>
            <a:off x="6067562" y="1655100"/>
            <a:ext cx="2649600" cy="3034800"/>
          </a:xfrm>
          <a:ln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>
              <a:spcBef>
                <a:spcPts val="741"/>
              </a:spcBef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2449" y="1655100"/>
            <a:ext cx="2649600" cy="3034800"/>
          </a:xfrm>
          <a:ln>
            <a:solidFill>
              <a:srgbClr val="969696"/>
            </a:solidFill>
          </a:ln>
        </p:spPr>
        <p:txBody>
          <a:bodyPr lIns="88201" tIns="117602" rIns="88201" bIns="0">
            <a:noAutofit/>
          </a:bodyPr>
          <a:lstStyle>
            <a:lvl1pPr>
              <a:spcBef>
                <a:spcPts val="741"/>
              </a:spcBef>
              <a:defRPr sz="1000"/>
            </a:lvl1pPr>
            <a:lvl2pPr>
              <a:spcBef>
                <a:spcPts val="741"/>
              </a:spcBef>
              <a:defRPr sz="1000"/>
            </a:lvl2pPr>
            <a:lvl3pPr>
              <a:spcBef>
                <a:spcPts val="741"/>
              </a:spcBef>
              <a:defRPr sz="1000"/>
            </a:lvl3pPr>
            <a:lvl4pPr>
              <a:spcBef>
                <a:spcPts val="741"/>
              </a:spcBef>
              <a:defRPr sz="1000"/>
            </a:lvl4pPr>
            <a:lvl5pPr>
              <a:spcBef>
                <a:spcPts val="741"/>
              </a:spcBef>
              <a:defRPr sz="1000"/>
            </a:lvl5pPr>
            <a:lvl6pPr>
              <a:spcBef>
                <a:spcPts val="741"/>
              </a:spcBef>
              <a:defRPr sz="1000"/>
            </a:lvl6pPr>
            <a:lvl7pPr>
              <a:spcBef>
                <a:spcPts val="741"/>
              </a:spcBef>
              <a:defRPr sz="1000"/>
            </a:lvl7pPr>
            <a:lvl8pPr>
              <a:spcBef>
                <a:spcPts val="741"/>
              </a:spcBef>
              <a:defRPr sz="1000"/>
            </a:lvl8pPr>
            <a:lvl9pPr>
              <a:spcBef>
                <a:spcPts val="741"/>
              </a:spcBef>
              <a:defRPr sz="10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32919"/>
            <a:ext cx="2649600" cy="227409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/>
          <a:p>
            <a:pPr lvl="0"/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250820" y="1432919"/>
            <a:ext cx="2649600" cy="227409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67562" y="1432919"/>
            <a:ext cx="2649600" cy="227409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6" hasCustomPrompt="1"/>
          </p:nvPr>
        </p:nvSpPr>
        <p:spPr>
          <a:xfrm>
            <a:off x="2413002" y="3896323"/>
            <a:ext cx="6300788" cy="684609"/>
          </a:xfrm>
          <a:ln>
            <a:solidFill>
              <a:srgbClr val="969696"/>
            </a:solidFill>
          </a:ln>
        </p:spPr>
        <p:txBody>
          <a:bodyPr lIns="88201" tIns="0" anchor="ctr" anchorCtr="0">
            <a:noAutofit/>
          </a:bodyPr>
          <a:lstStyle>
            <a:lvl1pPr marL="135229" indent="-135229">
              <a:spcBef>
                <a:spcPts val="223"/>
              </a:spcBef>
              <a:buFont typeface="Wingdings" pitchFamily="2" charset="2"/>
              <a:buChar char="§"/>
              <a:defRPr sz="1200" b="0"/>
            </a:lvl1pPr>
            <a:lvl2pPr marL="268105" indent="-134053">
              <a:spcBef>
                <a:spcPts val="223"/>
              </a:spcBef>
              <a:buFont typeface="Wingdings" pitchFamily="2" charset="2"/>
              <a:buChar char="§"/>
              <a:defRPr sz="1200"/>
            </a:lvl2pPr>
            <a:lvl3pPr marL="402158" indent="-134053">
              <a:spcBef>
                <a:spcPts val="223"/>
              </a:spcBef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GB" noProof="0" dirty="0"/>
              <a:t>Click here to add your own text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413002" y="3081934"/>
            <a:ext cx="6300788" cy="684609"/>
          </a:xfrm>
          <a:ln>
            <a:solidFill>
              <a:srgbClr val="969696"/>
            </a:solidFill>
          </a:ln>
        </p:spPr>
        <p:txBody>
          <a:bodyPr lIns="88201" tIns="0" anchor="ctr" anchorCtr="0">
            <a:noAutofit/>
          </a:bodyPr>
          <a:lstStyle>
            <a:lvl1pPr marL="135229" indent="-135229">
              <a:spcBef>
                <a:spcPts val="223"/>
              </a:spcBef>
              <a:buFont typeface="Wingdings" pitchFamily="2" charset="2"/>
              <a:buChar char="§"/>
              <a:defRPr sz="1200" b="0"/>
            </a:lvl1pPr>
            <a:lvl2pPr marL="268105" indent="-134053">
              <a:spcBef>
                <a:spcPts val="223"/>
              </a:spcBef>
              <a:buFont typeface="Wingdings" pitchFamily="2" charset="2"/>
              <a:buChar char="§"/>
              <a:defRPr sz="1200"/>
            </a:lvl2pPr>
            <a:lvl3pPr marL="402158" indent="-134053">
              <a:spcBef>
                <a:spcPts val="223"/>
              </a:spcBef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GB" noProof="0" dirty="0"/>
              <a:t>Click here to add your own text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13002" y="2258499"/>
            <a:ext cx="6300788" cy="684609"/>
          </a:xfrm>
          <a:ln>
            <a:solidFill>
              <a:srgbClr val="969696"/>
            </a:solidFill>
          </a:ln>
        </p:spPr>
        <p:txBody>
          <a:bodyPr lIns="88201" tIns="0" anchor="ctr" anchorCtr="0">
            <a:noAutofit/>
          </a:bodyPr>
          <a:lstStyle>
            <a:lvl1pPr marL="135229" indent="-135229">
              <a:spcBef>
                <a:spcPts val="223"/>
              </a:spcBef>
              <a:buFont typeface="Wingdings" pitchFamily="2" charset="2"/>
              <a:buChar char="§"/>
              <a:defRPr sz="1200" b="0"/>
            </a:lvl1pPr>
            <a:lvl2pPr marL="268105" indent="-134053">
              <a:spcBef>
                <a:spcPts val="223"/>
              </a:spcBef>
              <a:buFont typeface="Wingdings" pitchFamily="2" charset="2"/>
              <a:buChar char="§"/>
              <a:defRPr sz="1200"/>
            </a:lvl2pPr>
            <a:lvl3pPr marL="402158" indent="-134053">
              <a:spcBef>
                <a:spcPts val="223"/>
              </a:spcBef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GB" noProof="0" dirty="0"/>
              <a:t>Click here to add your own text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13002" y="1433991"/>
            <a:ext cx="6300788" cy="684609"/>
          </a:xfrm>
          <a:ln>
            <a:solidFill>
              <a:srgbClr val="969696"/>
            </a:solidFill>
          </a:ln>
        </p:spPr>
        <p:txBody>
          <a:bodyPr lIns="88201" tIns="0" anchor="ctr" anchorCtr="0">
            <a:noAutofit/>
          </a:bodyPr>
          <a:lstStyle>
            <a:lvl1pPr marL="135229" indent="-135229">
              <a:spcBef>
                <a:spcPts val="223"/>
              </a:spcBef>
              <a:buFont typeface="Wingdings" pitchFamily="2" charset="2"/>
              <a:buChar char="§"/>
              <a:defRPr sz="1200" b="0" baseline="0"/>
            </a:lvl1pPr>
            <a:lvl2pPr marL="268105" indent="-134053">
              <a:spcBef>
                <a:spcPts val="223"/>
              </a:spcBef>
              <a:buFont typeface="Wingdings" pitchFamily="2" charset="2"/>
              <a:buChar char="§"/>
              <a:defRPr sz="1200"/>
            </a:lvl2pPr>
            <a:lvl3pPr marL="402158" indent="-134053">
              <a:spcBef>
                <a:spcPts val="223"/>
              </a:spcBef>
              <a:buFont typeface="Wingdings" pitchFamily="2" charset="2"/>
              <a:buChar char="§"/>
              <a:defRPr sz="1200"/>
            </a:lvl3pPr>
          </a:lstStyle>
          <a:p>
            <a:pPr lvl="0"/>
            <a:r>
              <a:rPr lang="en-GB" noProof="0" dirty="0"/>
              <a:t>Click here to add your own text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/>
          <a:p>
            <a:pPr lvl="0"/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1" y="1433876"/>
            <a:ext cx="1994400" cy="684727"/>
          </a:xfrm>
          <a:solidFill>
            <a:srgbClr val="FFFF00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1" y="2257308"/>
            <a:ext cx="1994400" cy="685800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1" y="3080742"/>
            <a:ext cx="1994400" cy="685800"/>
          </a:xfrm>
          <a:solidFill>
            <a:srgbClr val="FFFF00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1" y="3895132"/>
            <a:ext cx="1994400" cy="685800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Your text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55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026" name="Picture 2" descr="C:\Users\Ziran.X\Desktop\Unbenannt-1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63" y="1429943"/>
            <a:ext cx="2700338" cy="32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/>
          <a:p>
            <a:pPr lvl="0"/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27902" y="1429941"/>
            <a:ext cx="2699999" cy="3261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1429941"/>
            <a:ext cx="5619752" cy="3261122"/>
          </a:xfrm>
        </p:spPr>
        <p:txBody>
          <a:bodyPr>
            <a:noAutofit/>
          </a:bodyPr>
          <a:lstStyle>
            <a:lvl1pPr>
              <a:spcBef>
                <a:spcPts val="741"/>
              </a:spcBef>
              <a:defRPr sz="1200"/>
            </a:lvl1pPr>
            <a:lvl2pPr>
              <a:spcBef>
                <a:spcPts val="741"/>
              </a:spcBef>
              <a:defRPr sz="1200"/>
            </a:lvl2pPr>
            <a:lvl3pPr>
              <a:spcBef>
                <a:spcPts val="741"/>
              </a:spcBef>
              <a:defRPr sz="1200"/>
            </a:lvl3pPr>
            <a:lvl4pPr>
              <a:spcBef>
                <a:spcPts val="741"/>
              </a:spcBef>
              <a:defRPr sz="1200" baseline="0"/>
            </a:lvl4pPr>
            <a:lvl5pPr>
              <a:spcBef>
                <a:spcPts val="741"/>
              </a:spcBef>
              <a:defRPr sz="1200" baseline="0"/>
            </a:lvl5pPr>
            <a:lvl6pPr>
              <a:spcBef>
                <a:spcPts val="741"/>
              </a:spcBef>
              <a:defRPr sz="1200"/>
            </a:lvl6pPr>
            <a:lvl7pPr>
              <a:spcBef>
                <a:spcPts val="741"/>
              </a:spcBef>
              <a:defRPr sz="1200"/>
            </a:lvl7pPr>
            <a:lvl8pPr>
              <a:spcBef>
                <a:spcPts val="741"/>
              </a:spcBef>
              <a:defRPr sz="1200"/>
            </a:lvl8pPr>
            <a:lvl9pPr>
              <a:spcBef>
                <a:spcPts val="741"/>
              </a:spcBef>
              <a:defRPr sz="12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027" name="Picture 3" descr="\\NAS\INSCALE_aktuelle_Projekte\RB International - Raiffeisen\13-0218_Master_PPT_Userguide_Nagy\neue Dateien\Material\Platzhalter_klein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899" y="3125097"/>
            <a:ext cx="2696803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NAS\INSCALE_aktuelle_Projekte\RB International - Raiffeisen\13-0218_Master_PPT_Userguide_Nagy\neue Dateien\Material\Platzhalter_klein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22432"/>
            <a:ext cx="2700338" cy="15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034100"/>
            <a:ext cx="8281985" cy="234554"/>
          </a:xfrm>
        </p:spPr>
        <p:txBody>
          <a:bodyPr/>
          <a:lstStyle>
            <a:lvl1pPr marL="0" marR="0" indent="0" algn="l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77318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Click here to add your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094036" y="1424132"/>
            <a:ext cx="5619752" cy="1565966"/>
          </a:xfrm>
        </p:spPr>
        <p:txBody>
          <a:bodyPr>
            <a:noAutofit/>
          </a:bodyPr>
          <a:lstStyle>
            <a:lvl1pPr>
              <a:spcBef>
                <a:spcPts val="741"/>
              </a:spcBef>
              <a:defRPr sz="1200"/>
            </a:lvl1pPr>
            <a:lvl2pPr>
              <a:spcBef>
                <a:spcPts val="741"/>
              </a:spcBef>
              <a:defRPr sz="1200"/>
            </a:lvl2pPr>
            <a:lvl3pPr>
              <a:spcBef>
                <a:spcPts val="741"/>
              </a:spcBef>
              <a:defRPr sz="1200"/>
            </a:lvl3pPr>
            <a:lvl4pPr>
              <a:spcBef>
                <a:spcPts val="741"/>
              </a:spcBef>
              <a:defRPr sz="1200"/>
            </a:lvl4pPr>
            <a:lvl5pPr>
              <a:spcBef>
                <a:spcPts val="741"/>
              </a:spcBef>
              <a:defRPr sz="1200"/>
            </a:lvl5pPr>
            <a:lvl6pPr>
              <a:spcBef>
                <a:spcPts val="741"/>
              </a:spcBef>
              <a:defRPr sz="1200"/>
            </a:lvl6pPr>
            <a:lvl7pPr>
              <a:spcBef>
                <a:spcPts val="741"/>
              </a:spcBef>
              <a:defRPr sz="1200"/>
            </a:lvl7pPr>
            <a:lvl8pPr>
              <a:spcBef>
                <a:spcPts val="741"/>
              </a:spcBef>
              <a:defRPr sz="1200"/>
            </a:lvl8pPr>
            <a:lvl9pPr>
              <a:spcBef>
                <a:spcPts val="741"/>
              </a:spcBef>
              <a:defRPr sz="12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21" hasCustomPrompt="1"/>
          </p:nvPr>
        </p:nvSpPr>
        <p:spPr>
          <a:xfrm>
            <a:off x="215902" y="1424132"/>
            <a:ext cx="2698750" cy="1565672"/>
          </a:xfrm>
        </p:spPr>
        <p:txBody>
          <a:bodyPr lIns="161702">
            <a:normAutofit/>
          </a:bodyPr>
          <a:lstStyle>
            <a:lvl1pPr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9" name="Bildplatzhalter 11"/>
          <p:cNvSpPr>
            <a:spLocks noGrp="1"/>
          </p:cNvSpPr>
          <p:nvPr>
            <p:ph type="pic" sz="quarter" idx="22" hasCustomPrompt="1"/>
          </p:nvPr>
        </p:nvSpPr>
        <p:spPr>
          <a:xfrm>
            <a:off x="215902" y="3125099"/>
            <a:ext cx="2698750" cy="1565672"/>
          </a:xfrm>
        </p:spPr>
        <p:txBody>
          <a:bodyPr lIns="161702">
            <a:normAutofit/>
          </a:bodyPr>
          <a:lstStyle>
            <a:lvl1pPr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094036" y="3124805"/>
            <a:ext cx="5619752" cy="1565966"/>
          </a:xfrm>
        </p:spPr>
        <p:txBody>
          <a:bodyPr>
            <a:noAutofit/>
          </a:bodyPr>
          <a:lstStyle>
            <a:lvl1pPr>
              <a:spcBef>
                <a:spcPts val="741"/>
              </a:spcBef>
              <a:defRPr sz="1200"/>
            </a:lvl1pPr>
            <a:lvl2pPr>
              <a:spcBef>
                <a:spcPts val="741"/>
              </a:spcBef>
              <a:defRPr sz="1200"/>
            </a:lvl2pPr>
            <a:lvl3pPr>
              <a:spcBef>
                <a:spcPts val="741"/>
              </a:spcBef>
              <a:defRPr sz="1200"/>
            </a:lvl3pPr>
            <a:lvl4pPr>
              <a:spcBef>
                <a:spcPts val="741"/>
              </a:spcBef>
              <a:defRPr sz="1200"/>
            </a:lvl4pPr>
            <a:lvl5pPr>
              <a:spcBef>
                <a:spcPts val="741"/>
              </a:spcBef>
              <a:defRPr sz="1200"/>
            </a:lvl5pPr>
            <a:lvl6pPr>
              <a:spcBef>
                <a:spcPts val="741"/>
              </a:spcBef>
              <a:defRPr sz="1200"/>
            </a:lvl6pPr>
            <a:lvl7pPr>
              <a:spcBef>
                <a:spcPts val="741"/>
              </a:spcBef>
              <a:defRPr sz="1200"/>
            </a:lvl7pPr>
            <a:lvl8pPr>
              <a:spcBef>
                <a:spcPts val="741"/>
              </a:spcBef>
              <a:defRPr sz="1200"/>
            </a:lvl8pPr>
            <a:lvl9pPr>
              <a:spcBef>
                <a:spcPts val="741"/>
              </a:spcBef>
              <a:defRPr sz="1200"/>
            </a:lvl9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7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954" tIns="35477" rIns="70954" bIns="35477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31802" y="161925"/>
            <a:ext cx="6145312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6803702" y="276452"/>
            <a:ext cx="1971063" cy="36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854317" y="4881562"/>
            <a:ext cx="143359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1" y="4881562"/>
            <a:ext cx="363934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288756" y="4881562"/>
            <a:ext cx="3640932" cy="261938"/>
          </a:xfrm>
        </p:spPr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215900" y="4817269"/>
            <a:ext cx="8713788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854317" y="4881562"/>
            <a:ext cx="143359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1" y="4881562"/>
            <a:ext cx="363934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288756" y="4881562"/>
            <a:ext cx="3640932" cy="261938"/>
          </a:xfrm>
        </p:spPr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7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-633046" y="315791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8,15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04799" y="371474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 userDrawn="1"/>
        </p:nvSpPr>
        <p:spPr>
          <a:xfrm>
            <a:off x="-633046" y="106242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8,92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-304799" y="16192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-633046" y="978972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5,69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-304799" y="1034654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 userDrawn="1"/>
        </p:nvSpPr>
        <p:spPr>
          <a:xfrm>
            <a:off x="-633046" y="4698956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8,32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-304799" y="481131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9245602" y="371474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9245602" y="16192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9245602" y="1034654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9245602" y="481131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9448799" y="315791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8,15</a:t>
            </a:r>
          </a:p>
        </p:txBody>
      </p:sp>
      <p:sp>
        <p:nvSpPr>
          <p:cNvPr id="22" name="Rechteck 21"/>
          <p:cNvSpPr/>
          <p:nvPr userDrawn="1"/>
        </p:nvSpPr>
        <p:spPr>
          <a:xfrm>
            <a:off x="9448799" y="106242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8,92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9448799" y="978972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5,69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9448799" y="4698956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8,32</a:t>
            </a:r>
          </a:p>
        </p:txBody>
      </p:sp>
      <p:cxnSp>
        <p:nvCxnSpPr>
          <p:cNvPr id="25" name="Gerade Verbindung 24"/>
          <p:cNvCxnSpPr/>
          <p:nvPr userDrawn="1"/>
        </p:nvCxnSpPr>
        <p:spPr>
          <a:xfrm rot="16200000">
            <a:off x="130177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 rot="16200000">
            <a:off x="342901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 rot="16200000">
            <a:off x="8637590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>
          <a:xfrm rot="16200000">
            <a:off x="8850114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 userDrawn="1"/>
        </p:nvSpPr>
        <p:spPr>
          <a:xfrm>
            <a:off x="-116499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12,10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419100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11,50</a:t>
            </a:r>
          </a:p>
        </p:txBody>
      </p:sp>
      <p:sp>
        <p:nvSpPr>
          <p:cNvPr id="31" name="Rechteck 30"/>
          <p:cNvSpPr/>
          <p:nvPr userDrawn="1"/>
        </p:nvSpPr>
        <p:spPr>
          <a:xfrm>
            <a:off x="8926312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12,10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8385542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11,50</a:t>
            </a:r>
          </a:p>
        </p:txBody>
      </p:sp>
      <p:cxnSp>
        <p:nvCxnSpPr>
          <p:cNvPr id="33" name="Gerade Verbindung 32"/>
          <p:cNvCxnSpPr/>
          <p:nvPr userDrawn="1"/>
        </p:nvCxnSpPr>
        <p:spPr>
          <a:xfrm rot="16200000">
            <a:off x="130177" y="5303045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 userDrawn="1"/>
        </p:nvCxnSpPr>
        <p:spPr>
          <a:xfrm rot="16200000">
            <a:off x="342901" y="5303045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 rot="16200000">
            <a:off x="8637590" y="5303045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>
          <a:xfrm rot="16200000">
            <a:off x="8850114" y="5303045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 userDrawn="1"/>
        </p:nvSpPr>
        <p:spPr>
          <a:xfrm>
            <a:off x="-116499" y="5379247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12,10</a:t>
            </a:r>
          </a:p>
        </p:txBody>
      </p:sp>
      <p:sp>
        <p:nvSpPr>
          <p:cNvPr id="38" name="Rechteck 37"/>
          <p:cNvSpPr/>
          <p:nvPr userDrawn="1"/>
        </p:nvSpPr>
        <p:spPr>
          <a:xfrm>
            <a:off x="419100" y="5379247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11,50</a:t>
            </a:r>
          </a:p>
        </p:txBody>
      </p:sp>
      <p:sp>
        <p:nvSpPr>
          <p:cNvPr id="39" name="Rechteck 38"/>
          <p:cNvSpPr/>
          <p:nvPr userDrawn="1"/>
        </p:nvSpPr>
        <p:spPr>
          <a:xfrm>
            <a:off x="8926312" y="5379247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12,10</a:t>
            </a:r>
          </a:p>
        </p:txBody>
      </p:sp>
      <p:sp>
        <p:nvSpPr>
          <p:cNvPr id="40" name="Rechteck 39"/>
          <p:cNvSpPr/>
          <p:nvPr userDrawn="1"/>
        </p:nvSpPr>
        <p:spPr>
          <a:xfrm>
            <a:off x="8385542" y="5379247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11,50</a:t>
            </a:r>
          </a:p>
        </p:txBody>
      </p:sp>
      <p:cxnSp>
        <p:nvCxnSpPr>
          <p:cNvPr id="41" name="Gerade Verbindung 40"/>
          <p:cNvCxnSpPr/>
          <p:nvPr userDrawn="1"/>
        </p:nvCxnSpPr>
        <p:spPr>
          <a:xfrm rot="16200000">
            <a:off x="4571020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 userDrawn="1"/>
        </p:nvCxnSpPr>
        <p:spPr>
          <a:xfrm rot="16200000">
            <a:off x="4403965" y="-176212"/>
            <a:ext cx="152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 userDrawn="1"/>
        </p:nvSpPr>
        <p:spPr>
          <a:xfrm>
            <a:off x="4660900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0,25</a:t>
            </a:r>
          </a:p>
        </p:txBody>
      </p:sp>
      <p:sp>
        <p:nvSpPr>
          <p:cNvPr id="44" name="Rechteck 43"/>
          <p:cNvSpPr/>
          <p:nvPr userDrawn="1"/>
        </p:nvSpPr>
        <p:spPr>
          <a:xfrm>
            <a:off x="4151917" y="-357553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0,25</a:t>
            </a:r>
          </a:p>
        </p:txBody>
      </p:sp>
      <p:sp>
        <p:nvSpPr>
          <p:cNvPr id="45" name="Rechteck 44"/>
          <p:cNvSpPr/>
          <p:nvPr userDrawn="1"/>
        </p:nvSpPr>
        <p:spPr>
          <a:xfrm>
            <a:off x="-633046" y="4839075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8,55</a:t>
            </a:r>
          </a:p>
        </p:txBody>
      </p:sp>
      <p:sp>
        <p:nvSpPr>
          <p:cNvPr id="46" name="Rechteck 45"/>
          <p:cNvSpPr/>
          <p:nvPr userDrawn="1"/>
        </p:nvSpPr>
        <p:spPr>
          <a:xfrm>
            <a:off x="9448799" y="4846219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8,55</a:t>
            </a:r>
          </a:p>
        </p:txBody>
      </p:sp>
      <p:cxnSp>
        <p:nvCxnSpPr>
          <p:cNvPr id="47" name="Gerade Verbindung 46"/>
          <p:cNvCxnSpPr/>
          <p:nvPr userDrawn="1"/>
        </p:nvCxnSpPr>
        <p:spPr>
          <a:xfrm>
            <a:off x="-304799" y="488193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 userDrawn="1"/>
        </p:nvCxnSpPr>
        <p:spPr>
          <a:xfrm>
            <a:off x="9245602" y="4881935"/>
            <a:ext cx="203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 userDrawn="1"/>
        </p:nvCxnSpPr>
        <p:spPr>
          <a:xfrm>
            <a:off x="-733423" y="4974628"/>
            <a:ext cx="6318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/>
        </p:nvCxnSpPr>
        <p:spPr>
          <a:xfrm>
            <a:off x="9245600" y="4974628"/>
            <a:ext cx="633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 userDrawn="1"/>
        </p:nvSpPr>
        <p:spPr>
          <a:xfrm>
            <a:off x="-1061671" y="4918945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8,92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9879200" y="4918945"/>
            <a:ext cx="328247" cy="11137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/>
            <a:r>
              <a:rPr lang="en-GB" sz="600" b="1" dirty="0">
                <a:solidFill>
                  <a:prstClr val="white"/>
                </a:solidFill>
              </a:rPr>
              <a:t>8,92</a:t>
            </a:r>
          </a:p>
        </p:txBody>
      </p:sp>
    </p:spTree>
    <p:extLst>
      <p:ext uri="{BB962C8B-B14F-4D97-AF65-F5344CB8AC3E}">
        <p14:creationId xmlns:p14="http://schemas.microsoft.com/office/powerpoint/2010/main" val="3050122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24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131570"/>
            <a:ext cx="8305565" cy="3442716"/>
          </a:xfrm>
        </p:spPr>
        <p:txBody>
          <a:bodyPr lIns="0" tIns="0" rIns="0" bIns="0"/>
          <a:lstStyle>
            <a:lvl1pPr>
              <a:spcBef>
                <a:spcPts val="284"/>
              </a:spcBef>
              <a:defRPr/>
            </a:lvl1pPr>
            <a:lvl2pPr marL="338659" indent="-170663">
              <a:spcBef>
                <a:spcPts val="284"/>
              </a:spcBef>
              <a:defRPr/>
            </a:lvl2pPr>
            <a:lvl3pPr marL="677318" indent="-170663">
              <a:spcBef>
                <a:spcPts val="284"/>
              </a:spcBef>
              <a:defRPr/>
            </a:lvl3pPr>
            <a:lvl4pPr marL="1018644" indent="-173330">
              <a:spcBef>
                <a:spcPts val="284"/>
              </a:spcBef>
              <a:defRPr/>
            </a:lvl4pPr>
            <a:lvl5pPr marL="1525300" indent="-170663">
              <a:spcBef>
                <a:spcPts val="284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6" name="Picture 22" descr="Facebook_icon.png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8889">
                        <a14:backgroundMark x1="71111" y1="61250" x2="71111" y2="61250"/>
                        <a14:backgroundMark x1="71481" y1="82500" x2="71481" y2="82500"/>
                        <a14:backgroundMark x1="79630" y1="70000" x2="79630" y2="70000"/>
                        <a14:backgroundMark x1="90370" y1="61250" x2="65185" y2="75000"/>
                        <a14:backgroundMark x1="90000" y1="73750" x2="64815" y2="53750"/>
                        <a14:backgroundMark x1="84815" y1="60000" x2="91111" y2="60000"/>
                        <a14:backgroundMark x1="71111" y1="57500" x2="86667" y2="53750"/>
                        <a14:backgroundMark x1="91481" y1="66250" x2="87407" y2="52500"/>
                        <a14:backgroundMark x1="72222" y1="53750" x2="79630" y2="53750"/>
                        <a14:backgroundMark x1="67037" y1="53750" x2="77037" y2="5625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200" y="285750"/>
            <a:ext cx="1152128" cy="3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7731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7731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5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4780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67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1802" y="4898841"/>
            <a:ext cx="2679670" cy="236366"/>
          </a:xfrm>
        </p:spPr>
        <p:txBody>
          <a:bodyPr anchor="t">
            <a:noAutofit/>
          </a:bodyPr>
          <a:lstStyle>
            <a:lvl1pPr eaLnBrk="1">
              <a:defRPr sz="700" b="0"/>
            </a:lvl1pPr>
            <a:lvl2pPr marL="125929" indent="0">
              <a:buNone/>
              <a:defRPr/>
            </a:lvl2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8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1" y="1083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think-cell Folie" r:id="rId5" imgW="421" imgH="420" progId="TCLayout.ActiveDocument.1">
                  <p:embed/>
                </p:oleObj>
              </mc:Choice>
              <mc:Fallback>
                <p:oleObj name="think-cell Foli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1" y="1083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214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1" y="1084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1" y="1084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gray">
          <a:xfrm>
            <a:off x="2" y="0"/>
            <a:ext cx="146539" cy="1190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CDCDCD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27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b="1" kern="0" dirty="0">
              <a:solidFill>
                <a:srgbClr val="000000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31802" y="161926"/>
            <a:ext cx="6145312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31801" y="1034512"/>
            <a:ext cx="8281988" cy="3782757"/>
          </a:xfrm>
        </p:spPr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2" y="4881562"/>
            <a:ext cx="363934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288758" y="4881562"/>
            <a:ext cx="3640932" cy="261938"/>
          </a:xfrm>
        </p:spPr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1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3854317" y="4881562"/>
            <a:ext cx="1433594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1188" cy="2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326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4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 hasCustomPrompt="1"/>
          </p:nvPr>
        </p:nvSpPr>
        <p:spPr>
          <a:xfrm>
            <a:off x="431802" y="161926"/>
            <a:ext cx="6145312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26" name="Inhaltsplatzhalter 2"/>
          <p:cNvSpPr>
            <a:spLocks noGrp="1"/>
          </p:cNvSpPr>
          <p:nvPr>
            <p:ph idx="1" hasCustomPrompt="1"/>
          </p:nvPr>
        </p:nvSpPr>
        <p:spPr>
          <a:xfrm>
            <a:off x="431801" y="1034512"/>
            <a:ext cx="8281988" cy="3782757"/>
          </a:xfrm>
        </p:spPr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second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2" y="4881562"/>
            <a:ext cx="3639344" cy="261938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288758" y="4881562"/>
            <a:ext cx="3640932" cy="261938"/>
          </a:xfrm>
        </p:spPr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9" name="Gerade Verbindung 11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3"/>
          <p:cNvSpPr>
            <a:spLocks noGrp="1"/>
          </p:cNvSpPr>
          <p:nvPr>
            <p:ph type="dt" sz="half" idx="2"/>
          </p:nvPr>
        </p:nvSpPr>
        <p:spPr>
          <a:xfrm>
            <a:off x="3854317" y="4881562"/>
            <a:ext cx="1433594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1188" cy="2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53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fld id="{F94C9E40-F561-4668-BEA7-1A37C6F69B3C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465766" y="2247714"/>
            <a:ext cx="6221034" cy="1869478"/>
          </a:xfrm>
          <a:blipFill dpi="0" rotWithShape="1">
            <a:blip r:embed="rId6"/>
            <a:srcRect/>
            <a:tile tx="-44450" ty="0" sx="51000" sy="51000" flip="none" algn="br"/>
          </a:blipFill>
        </p:spPr>
        <p:txBody>
          <a:bodyPr lIns="176402" bIns="1029011" anchor="t" anchorCtr="0"/>
          <a:lstStyle>
            <a:lvl1pPr marL="0" indent="0">
              <a:spcBef>
                <a:spcPts val="0"/>
              </a:spcBef>
              <a:buNone/>
              <a:defRPr sz="2100" b="1">
                <a:latin typeface="Century Gothic" panose="020B0502020202020204" pitchFamily="34" charset="0"/>
              </a:defRPr>
            </a:lvl1pPr>
            <a:lvl2pPr>
              <a:spcBef>
                <a:spcPts val="0"/>
              </a:spcBef>
              <a:defRPr sz="2100" b="1"/>
            </a:lvl2pPr>
            <a:lvl3pPr marL="0" indent="0" algn="l">
              <a:spcBef>
                <a:spcPts val="0"/>
              </a:spcBef>
              <a:buNone/>
              <a:defRPr sz="2100" b="1"/>
            </a:lvl3pPr>
            <a:lvl4pPr marL="0" indent="0">
              <a:spcBef>
                <a:spcPts val="0"/>
              </a:spcBef>
              <a:buNone/>
              <a:defRPr sz="2100" b="1"/>
            </a:lvl4pPr>
            <a:lvl5pPr marL="0" indent="0">
              <a:spcBef>
                <a:spcPts val="0"/>
              </a:spcBef>
              <a:buNone/>
              <a:defRPr sz="2100" b="1"/>
            </a:lvl5pPr>
            <a:lvl6pPr marL="0" indent="0">
              <a:spcBef>
                <a:spcPts val="0"/>
              </a:spcBef>
              <a:buNone/>
              <a:defRPr sz="2100" b="1">
                <a:latin typeface="Century Gothic" pitchFamily="34" charset="0"/>
              </a:defRPr>
            </a:lvl6pPr>
          </a:lstStyle>
          <a:p>
            <a:pPr lvl="0"/>
            <a:endParaRPr lang="en-GB" noProof="0" dirty="0"/>
          </a:p>
          <a:p>
            <a:pPr lvl="0"/>
            <a:r>
              <a:rPr lang="en-GB" noProof="0" dirty="0"/>
              <a:t>Click here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65433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8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4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6394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2790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4576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think-cell Folie" r:id="rId4" imgW="421" imgH="420" progId="TCLayout.ActiveDocument.1">
                  <p:embed/>
                </p:oleObj>
              </mc:Choice>
              <mc:Fallback>
                <p:oleObj name="think-cell Foli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\\NAS\INSCALE_aktuelle_Projekte\RB International - Raiffeisen\13-0218_Master_PPT_Userguide_Nagy\neue Dateien\Material\Bildplatzhalte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61927"/>
            <a:ext cx="8710611" cy="47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15902" y="161925"/>
            <a:ext cx="8710613" cy="48196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41927" y="2635895"/>
            <a:ext cx="7584587" cy="1695600"/>
          </a:xfrm>
          <a:blipFill dpi="0" rotWithShape="1">
            <a:blip r:embed="rId7"/>
            <a:srcRect/>
            <a:tile tx="-44450" ty="0" sx="51000" sy="51000" flip="none" algn="br"/>
          </a:blipFill>
        </p:spPr>
        <p:txBody>
          <a:bodyPr lIns="176402" bIns="1029011" anchor="b" anchorCtr="0"/>
          <a:lstStyle>
            <a:lvl1pPr>
              <a:spcBef>
                <a:spcPts val="0"/>
              </a:spcBef>
              <a:defRPr sz="1900"/>
            </a:lvl1pPr>
            <a:lvl2pPr>
              <a:spcBef>
                <a:spcPts val="0"/>
              </a:spcBef>
              <a:defRPr sz="1900" b="1"/>
            </a:lvl2pPr>
            <a:lvl3pPr marL="0" indent="0" algn="l">
              <a:spcBef>
                <a:spcPts val="0"/>
              </a:spcBef>
              <a:buNone/>
              <a:defRPr sz="1900" b="1"/>
            </a:lvl3pPr>
            <a:lvl4pPr marL="0" indent="0">
              <a:spcBef>
                <a:spcPts val="0"/>
              </a:spcBef>
              <a:buNone/>
              <a:defRPr sz="1900" b="1"/>
            </a:lvl4pPr>
            <a:lvl5pPr marL="0" indent="0">
              <a:spcBef>
                <a:spcPts val="0"/>
              </a:spcBef>
              <a:buNone/>
              <a:defRPr sz="1900" b="1"/>
            </a:lvl5pPr>
            <a:lvl6pPr marL="0" indent="0">
              <a:spcBef>
                <a:spcPts val="0"/>
              </a:spcBef>
              <a:buNone/>
              <a:defRPr sz="1900" b="1">
                <a:latin typeface="Century Gothic" pitchFamily="34" charset="0"/>
              </a:defRPr>
            </a:lvl6pPr>
          </a:lstStyle>
          <a:p>
            <a:pPr lvl="0"/>
            <a:r>
              <a:rPr lang="en-GB" noProof="0" dirty="0"/>
              <a:t>Click here to add your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124075" y="3464063"/>
            <a:ext cx="6589714" cy="3078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  <a:lvl2pPr marL="33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here to add your subtitle and the name of speaker</a:t>
            </a:r>
          </a:p>
        </p:txBody>
      </p:sp>
    </p:spTree>
    <p:extLst>
      <p:ext uri="{BB962C8B-B14F-4D97-AF65-F5344CB8AC3E}">
        <p14:creationId xmlns:p14="http://schemas.microsoft.com/office/powerpoint/2010/main" val="18877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9D44E10-6411-4C5F-890A-50E1EBC515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6524460"/>
              </p:ext>
            </p:extLst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ea typeface="+mj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2" y="161926"/>
            <a:ext cx="6145312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</a:t>
            </a:r>
            <a:r>
              <a:rPr lang="en-GB" noProof="0" dirty="0" err="1"/>
              <a:t>sencond</a:t>
            </a:r>
            <a:r>
              <a:rPr lang="en-GB" noProof="0" dirty="0"/>
              <a:t>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97" y="323424"/>
            <a:ext cx="1603271" cy="27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1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026" name="Picture 2" descr="\\NAS\INSCALE_aktuelle_Projekte\RB International - Raiffeisen\13-0218_Master_PPT_Userguide_Nagy\neue Dateien\Material\Bildplatzhalter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b="7685"/>
          <a:stretch/>
        </p:blipFill>
        <p:spPr bwMode="auto">
          <a:xfrm>
            <a:off x="219077" y="755927"/>
            <a:ext cx="8708822" cy="40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61926"/>
            <a:ext cx="6145200" cy="594001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noProof="0" dirty="0"/>
              <a:t>Click here to add your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756047"/>
            <a:ext cx="8712000" cy="4061222"/>
          </a:xfrm>
        </p:spPr>
        <p:txBody>
          <a:bodyPr lIns="161702" tIns="176402"/>
          <a:lstStyle>
            <a:lvl1pPr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7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US" sz="2700" b="1" dirty="0">
              <a:solidFill>
                <a:prstClr val="black"/>
              </a:solidFill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1" y="2053831"/>
            <a:ext cx="8281985" cy="1021556"/>
          </a:xfrm>
        </p:spPr>
        <p:txBody>
          <a:bodyPr anchor="ctr" anchorCtr="0"/>
          <a:lstStyle>
            <a:lvl1pPr algn="ctr">
              <a:defRPr sz="2700" b="1" cap="none"/>
            </a:lvl1pPr>
          </a:lstStyle>
          <a:p>
            <a:pPr lvl="0"/>
            <a:r>
              <a:rPr lang="en-GB" noProof="0" dirty="0"/>
              <a:t>Click here to add your chapter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15900" y="161926"/>
            <a:ext cx="8712000" cy="5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31" tIns="33866" rIns="67731" bIns="33866" rtlCol="0" anchor="ctr"/>
          <a:lstStyle/>
          <a:p>
            <a:pPr algn="ctr" defTabSz="677318"/>
            <a:endParaRPr lang="en-GB" sz="1400" dirty="0">
              <a:solidFill>
                <a:prstClr val="white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1" y="4817269"/>
            <a:ext cx="87137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1" y="336026"/>
            <a:ext cx="1827957" cy="2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2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19465"/>
          <a:stretch/>
        </p:blipFill>
        <p:spPr>
          <a:xfrm>
            <a:off x="270000" y="4800109"/>
            <a:ext cx="1178719" cy="138832"/>
          </a:xfrm>
          <a:prstGeom prst="rect">
            <a:avLst/>
          </a:prstGeom>
        </p:spPr>
      </p:pic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323038"/>
            <a:ext cx="8600156" cy="528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81113"/>
            <a:ext cx="8600156" cy="3002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685800"/>
            <a:fld id="{4034BEE3-566C-4068-A777-C3A4762E861B}" type="slidenum">
              <a:rPr lang="en-GB" smtClean="0">
                <a:solidFill>
                  <a:srgbClr val="717171"/>
                </a:solidFill>
              </a:rPr>
              <a:pPr defTabSz="685800"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4593743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hidden="1"/>
          <p:cNvGrpSpPr/>
          <p:nvPr userDrawn="1"/>
        </p:nvGrpSpPr>
        <p:grpSpPr>
          <a:xfrm>
            <a:off x="-857250" y="-450191"/>
            <a:ext cx="10260211" cy="5040191"/>
            <a:chOff x="-1143000" y="-600255"/>
            <a:chExt cx="13680281" cy="6720255"/>
          </a:xfrm>
        </p:grpSpPr>
        <p:cxnSp>
          <p:nvCxnSpPr>
            <p:cNvPr id="90" name="Straight Connector 89" hidden="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 hidden="1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4.78cm</a:t>
              </a:r>
            </a:p>
          </p:txBody>
        </p:sp>
        <p:sp>
          <p:nvSpPr>
            <p:cNvPr id="102" name="TextBox 101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0 cm</a:t>
              </a:r>
            </a:p>
          </p:txBody>
        </p:sp>
        <p:sp>
          <p:nvSpPr>
            <p:cNvPr id="103" name="TextBox 102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6.35 cm</a:t>
              </a:r>
            </a:p>
          </p:txBody>
        </p:sp>
        <p:sp>
          <p:nvSpPr>
            <p:cNvPr id="104" name="TextBox 103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15.93 cm</a:t>
              </a:r>
            </a:p>
          </p:txBody>
        </p:sp>
        <p:sp>
          <p:nvSpPr>
            <p:cNvPr id="105" name="TextBox 104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15.92 cm</a:t>
              </a:r>
            </a:p>
          </p:txBody>
        </p:sp>
        <p:cxnSp>
          <p:nvCxnSpPr>
            <p:cNvPr id="106" name="Straight Connector 105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Content Bottom</a:t>
              </a:r>
            </a:p>
          </p:txBody>
        </p:sp>
        <p:sp>
          <p:nvSpPr>
            <p:cNvPr id="108" name="TextBox 107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Content Top</a:t>
              </a:r>
            </a:p>
          </p:txBody>
        </p:sp>
        <p:sp>
          <p:nvSpPr>
            <p:cNvPr id="109" name="TextBox 108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Left Margin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GB" sz="600" dirty="0">
                  <a:solidFill>
                    <a:srgbClr val="717171"/>
                  </a:solidFill>
                </a:rPr>
                <a:t>Right Margin</a:t>
              </a:r>
            </a:p>
          </p:txBody>
        </p:sp>
        <p:cxnSp>
          <p:nvCxnSpPr>
            <p:cNvPr id="111" name="Straight Connector 110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GB" sz="600" dirty="0">
                  <a:solidFill>
                    <a:srgbClr val="717171"/>
                  </a:solidFill>
                </a:rPr>
                <a:t>Middle </a:t>
              </a:r>
              <a:br>
                <a:rPr lang="en-GB" sz="600" dirty="0">
                  <a:solidFill>
                    <a:srgbClr val="717171"/>
                  </a:solidFill>
                </a:rPr>
              </a:br>
              <a:r>
                <a:rPr lang="en-GB" sz="600" dirty="0">
                  <a:solidFill>
                    <a:srgbClr val="717171"/>
                  </a:solidFill>
                </a:rPr>
                <a:t>0cm </a:t>
              </a:r>
            </a:p>
          </p:txBody>
        </p:sp>
        <p:sp>
          <p:nvSpPr>
            <p:cNvPr id="113" name="TextBox 112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GB" sz="600" dirty="0">
                  <a:solidFill>
                    <a:srgbClr val="717171"/>
                  </a:solidFill>
                </a:rPr>
                <a:t>0.26cm</a:t>
              </a:r>
            </a:p>
          </p:txBody>
        </p:sp>
        <p:cxnSp>
          <p:nvCxnSpPr>
            <p:cNvPr id="114" name="Straight Connector 11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GB" sz="600" dirty="0">
                  <a:solidFill>
                    <a:srgbClr val="717171"/>
                  </a:solidFill>
                </a:rPr>
                <a:t>0.26cm</a:t>
              </a:r>
            </a:p>
          </p:txBody>
        </p:sp>
        <p:cxnSp>
          <p:nvCxnSpPr>
            <p:cNvPr id="117" name="Straight Connector 116" hidden="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 dirty="0">
                  <a:solidFill>
                    <a:srgbClr val="717171"/>
                  </a:solidFill>
                </a:rPr>
                <a:t>8.33cm</a:t>
              </a:r>
            </a:p>
          </p:txBody>
        </p:sp>
        <p:sp>
          <p:nvSpPr>
            <p:cNvPr id="120" name="TextBox 11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85800"/>
              <a:r>
                <a:rPr lang="en-GB" sz="600">
                  <a:solidFill>
                    <a:srgbClr val="717171"/>
                  </a:solidFill>
                </a:rPr>
                <a:t>Title Top</a:t>
              </a:r>
              <a:endParaRPr lang="en-GB" sz="600" dirty="0">
                <a:solidFill>
                  <a:srgbClr val="717171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A270169-EA99-41FE-9A47-E99C8B895B3A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34468" y="4800109"/>
            <a:ext cx="562345" cy="1512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CF34F8-010F-4B0C-B836-D9660CD0A39B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1591593" y="4800109"/>
            <a:ext cx="0" cy="1388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8">
          <p15:clr>
            <a:srgbClr val="F26B43"/>
          </p15:clr>
        </p15:guide>
        <p15:guide id="2" orient="horz" pos="2160">
          <p15:clr>
            <a:srgbClr val="F26B43"/>
          </p15:clr>
        </p15:guide>
        <p15:guide id="13" pos="3780">
          <p15:clr>
            <a:srgbClr val="F26B43"/>
          </p15:clr>
        </p15:guide>
        <p15:guide id="14" pos="3900">
          <p15:clr>
            <a:srgbClr val="F26B43"/>
          </p15:clr>
        </p15:guide>
        <p15:guide id="25" pos="7451">
          <p15:clr>
            <a:srgbClr val="F26B43"/>
          </p15:clr>
        </p15:guide>
        <p15:guide id="28" orient="horz" pos="1077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004237747"/>
              </p:ext>
            </p:extLst>
          </p:nvPr>
        </p:nvGraphicFramePr>
        <p:xfrm>
          <a:off x="1359" y="1081"/>
          <a:ext cx="1357" cy="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think-cell Folie" r:id="rId25" imgW="270" imgH="270" progId="TCLayout.ActiveDocument.1">
                  <p:embed/>
                </p:oleObj>
              </mc:Choice>
              <mc:Fallback>
                <p:oleObj name="think-cell Foli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35749" cy="107989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7318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ea typeface="+mj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161926"/>
            <a:ext cx="8281988" cy="594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Click here to add your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1" y="1034512"/>
            <a:ext cx="8281988" cy="3782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The first level</a:t>
            </a:r>
          </a:p>
          <a:p>
            <a:pPr lvl="1"/>
            <a:r>
              <a:rPr lang="en-GB" noProof="0" dirty="0"/>
              <a:t>The </a:t>
            </a:r>
            <a:r>
              <a:rPr lang="en-GB" noProof="0" dirty="0" err="1"/>
              <a:t>sencond</a:t>
            </a:r>
            <a:r>
              <a:rPr lang="en-GB" noProof="0" dirty="0"/>
              <a:t> level</a:t>
            </a:r>
          </a:p>
          <a:p>
            <a:pPr lvl="2"/>
            <a:r>
              <a:rPr lang="en-GB" noProof="0" dirty="0"/>
              <a:t>The third level</a:t>
            </a:r>
          </a:p>
          <a:p>
            <a:pPr lvl="3"/>
            <a:r>
              <a:rPr lang="en-GB" noProof="0" dirty="0"/>
              <a:t>The fourth level</a:t>
            </a:r>
          </a:p>
          <a:p>
            <a:pPr lvl="4"/>
            <a:r>
              <a:rPr lang="en-GB" noProof="0" dirty="0"/>
              <a:t>The 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54317" y="4881562"/>
            <a:ext cx="1433594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defTabSz="67731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902" y="4881562"/>
            <a:ext cx="3639344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defTabSz="67731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88758" y="4881562"/>
            <a:ext cx="3640932" cy="261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ftr="0" dt="0"/>
  <p:txStyles>
    <p:titleStyle>
      <a:lvl1pPr algn="l" defTabSz="677318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0" indent="0" algn="l" defTabSz="677318" rtl="0" eaLnBrk="1" latinLnBrk="0" hangingPunct="1">
        <a:spcBef>
          <a:spcPts val="1334"/>
        </a:spcBef>
        <a:buFont typeface="Arial" pitchFamily="34" charset="0"/>
        <a:buNone/>
        <a:defRPr sz="1500" b="1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0" indent="0" algn="l" defTabSz="677318" rtl="0" eaLnBrk="1" latinLnBrk="0" hangingPunct="1">
        <a:spcBef>
          <a:spcPts val="1334"/>
        </a:spcBef>
        <a:buFont typeface="Wingdings" pitchFamily="2" charset="2"/>
        <a:buNone/>
        <a:defRPr sz="15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31701" indent="-131701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264578" indent="-132878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396278" indent="-131701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529155" indent="-126998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6pPr>
      <a:lvl7pPr marL="663208" indent="-134053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7pPr>
      <a:lvl8pPr marL="797260" indent="-134053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8pPr>
      <a:lvl9pPr marL="931313" indent="-134053" algn="l" defTabSz="677318" rtl="0" eaLnBrk="1" latinLnBrk="0" hangingPunct="1">
        <a:spcBef>
          <a:spcPts val="1334"/>
        </a:spcBef>
        <a:buFont typeface="Wingdings" pitchFamily="2" charset="2"/>
        <a:buChar char="§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8659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7318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5977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4637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3295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1954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0614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09273" algn="l" defTabSz="6773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571750"/>
            <a:ext cx="7772400" cy="1981200"/>
          </a:xfrm>
          <a:prstGeom prst="rect">
            <a:avLst/>
          </a:prstGeom>
          <a:solidFill>
            <a:schemeClr val="accent1">
              <a:alpha val="7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 dirty="0" err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2876550"/>
            <a:ext cx="7467600" cy="11025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77318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bg-BG" sz="2400" dirty="0"/>
              <a:t>Нов вид устройства за идентификация на потребители на „Райфайзен ОНЛАЙН – хардуерен и софтуерен токен</a:t>
            </a:r>
            <a:endParaRPr lang="bg-BG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22" descr="Facebook_icon.png">
            <a:extLst>
              <a:ext uri="{FF2B5EF4-FFF2-40B4-BE49-F238E27FC236}">
                <a16:creationId xmlns:a16="http://schemas.microsoft.com/office/drawing/2014/main" id="{62B1F4EC-7C8A-4C9F-BF6E-739A48534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8889">
                        <a14:backgroundMark x1="71111" y1="61250" x2="71111" y2="61250"/>
                        <a14:backgroundMark x1="71481" y1="82500" x2="71481" y2="82500"/>
                        <a14:backgroundMark x1="79630" y1="70000" x2="79630" y2="70000"/>
                        <a14:backgroundMark x1="90370" y1="61250" x2="65185" y2="75000"/>
                        <a14:backgroundMark x1="90000" y1="73750" x2="64815" y2="53750"/>
                        <a14:backgroundMark x1="84815" y1="60000" x2="91111" y2="60000"/>
                        <a14:backgroundMark x1="71111" y1="57500" x2="86667" y2="53750"/>
                        <a14:backgroundMark x1="91481" y1="66250" x2="87407" y2="52500"/>
                        <a14:backgroundMark x1="72222" y1="53750" x2="79630" y2="53750"/>
                        <a14:backgroundMark x1="67037" y1="53750" x2="77037" y2="5625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200" y="285750"/>
            <a:ext cx="1152128" cy="3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8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CA70EBE-2337-4510-9D19-EB259C4308EE}"/>
              </a:ext>
            </a:extLst>
          </p:cNvPr>
          <p:cNvSpPr/>
          <p:nvPr/>
        </p:nvSpPr>
        <p:spPr>
          <a:xfrm>
            <a:off x="609598" y="514349"/>
            <a:ext cx="2430765" cy="1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3350"/>
            <a:ext cx="5283199" cy="594001"/>
          </a:xfrm>
        </p:spPr>
        <p:txBody>
          <a:bodyPr/>
          <a:lstStyle/>
          <a:p>
            <a:r>
              <a:rPr lang="bg-BG" sz="2400" dirty="0"/>
              <a:t>Нов вид </a:t>
            </a:r>
            <a:r>
              <a:rPr lang="bg-BG" sz="2400" dirty="0" err="1"/>
              <a:t>токени</a:t>
            </a:r>
            <a:endParaRPr lang="de-AT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4308783-C9BE-4074-B1C4-95F37B4A8777}"/>
              </a:ext>
            </a:extLst>
          </p:cNvPr>
          <p:cNvSpPr txBox="1">
            <a:spLocks/>
          </p:cNvSpPr>
          <p:nvPr/>
        </p:nvSpPr>
        <p:spPr>
          <a:xfrm>
            <a:off x="285721" y="819150"/>
            <a:ext cx="8638503" cy="4018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77318" rtl="0" eaLnBrk="1" latinLnBrk="0" hangingPunct="1">
              <a:spcBef>
                <a:spcPts val="1334"/>
              </a:spcBef>
              <a:buFont typeface="Arial" pitchFamily="34" charset="0"/>
              <a:buNone/>
              <a:defRPr sz="1500" b="1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677318" rtl="0" eaLnBrk="1" latinLnBrk="0" hangingPunct="1">
              <a:spcBef>
                <a:spcPts val="1334"/>
              </a:spcBef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1701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264578" indent="-13287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396278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529155" indent="-12699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663208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797260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931313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bg-BG" sz="1700" dirty="0"/>
              <a:t>Райфайзенбанк ще предлага на своите клиенти нов вид </a:t>
            </a:r>
            <a:r>
              <a:rPr lang="bg-BG" sz="1700" dirty="0" err="1"/>
              <a:t>токени</a:t>
            </a:r>
            <a:r>
              <a:rPr lang="bg-BG" sz="1700" dirty="0"/>
              <a:t>.</a:t>
            </a:r>
          </a:p>
          <a:p>
            <a:pPr>
              <a:spcBef>
                <a:spcPts val="0"/>
              </a:spcBef>
            </a:pPr>
            <a:r>
              <a:rPr lang="bg-BG" sz="1400" b="0" dirty="0"/>
              <a:t>Промените са наложени поради влизането в сила на Втората директива за платежните услуги (</a:t>
            </a:r>
            <a:r>
              <a:rPr lang="en-US" sz="1400" b="0" dirty="0"/>
              <a:t>PSD2)</a:t>
            </a:r>
            <a:r>
              <a:rPr lang="bg-BG" sz="1400" b="0" dirty="0"/>
              <a:t> 2015/2366</a:t>
            </a:r>
            <a:r>
              <a:rPr lang="en-US" sz="1400" b="0" dirty="0"/>
              <a:t>.</a:t>
            </a:r>
          </a:p>
          <a:p>
            <a:endParaRPr lang="bg-BG" sz="13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F15D24-C2A1-4E5C-A515-0F1DD964A250}"/>
              </a:ext>
            </a:extLst>
          </p:cNvPr>
          <p:cNvSpPr txBox="1"/>
          <p:nvPr/>
        </p:nvSpPr>
        <p:spPr>
          <a:xfrm>
            <a:off x="838200" y="3254573"/>
            <a:ext cx="2807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/>
              <a:t>Вариант 1 – </a:t>
            </a:r>
            <a:r>
              <a:rPr lang="en-US" sz="1400" dirty="0"/>
              <a:t>SMS </a:t>
            </a:r>
            <a:r>
              <a:rPr lang="bg-BG" sz="1400" dirty="0"/>
              <a:t>авторизация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DBB91E-7516-4C2B-80C9-3D622D2090F0}"/>
              </a:ext>
            </a:extLst>
          </p:cNvPr>
          <p:cNvSpPr txBox="1"/>
          <p:nvPr/>
        </p:nvSpPr>
        <p:spPr>
          <a:xfrm>
            <a:off x="4724400" y="3240912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/>
              <a:t>Вариант 2 – Райфайзен Токен 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CBFB16FE-3B4B-43E4-9C92-5842964D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82" y="3574407"/>
            <a:ext cx="470245" cy="9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E9E3CE1-FA5A-44B1-BDB2-A6974FDE02DA}"/>
              </a:ext>
            </a:extLst>
          </p:cNvPr>
          <p:cNvSpPr txBox="1"/>
          <p:nvPr/>
        </p:nvSpPr>
        <p:spPr>
          <a:xfrm>
            <a:off x="4366791" y="4548485"/>
            <a:ext cx="2023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/>
              <a:t>Хардуерен </a:t>
            </a:r>
            <a:r>
              <a:rPr lang="bg-BG" sz="1000" dirty="0" err="1"/>
              <a:t>токен</a:t>
            </a:r>
            <a:endParaRPr lang="en-US" sz="1000" dirty="0"/>
          </a:p>
          <a:p>
            <a:pPr algn="ctr"/>
            <a:r>
              <a:rPr lang="bg-BG" sz="1000" dirty="0"/>
              <a:t>Цена по тарифа на Банката за ЮЛ</a:t>
            </a:r>
            <a:r>
              <a:rPr lang="en-US" sz="1000" dirty="0"/>
              <a:t> </a:t>
            </a:r>
            <a:r>
              <a:rPr lang="bg-BG" sz="1000" dirty="0"/>
              <a:t>и 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329330-B029-428C-BC60-F515B5552FBB}"/>
              </a:ext>
            </a:extLst>
          </p:cNvPr>
          <p:cNvSpPr txBox="1"/>
          <p:nvPr/>
        </p:nvSpPr>
        <p:spPr>
          <a:xfrm>
            <a:off x="6390585" y="4606300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000" dirty="0"/>
              <a:t>Софтуерен </a:t>
            </a:r>
            <a:r>
              <a:rPr lang="bg-BG" sz="1000" dirty="0" err="1"/>
              <a:t>токен</a:t>
            </a:r>
            <a:endParaRPr lang="bg-BG" sz="1000" dirty="0"/>
          </a:p>
          <a:p>
            <a:pPr algn="ctr"/>
            <a:r>
              <a:rPr lang="bg-BG" sz="1000" dirty="0"/>
              <a:t>Безплатно приложение</a:t>
            </a:r>
          </a:p>
        </p:txBody>
      </p:sp>
      <p:pic>
        <p:nvPicPr>
          <p:cNvPr id="25" name="Picture 2" descr="Image result for sms">
            <a:extLst>
              <a:ext uri="{FF2B5EF4-FFF2-40B4-BE49-F238E27FC236}">
                <a16:creationId xmlns:a16="http://schemas.microsoft.com/office/drawing/2014/main" id="{984BA532-8620-4242-9EAB-04B5993F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81" y="3632222"/>
            <a:ext cx="1176209" cy="9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09B3FC-6935-4885-8A68-E2782F9D06A0}"/>
              </a:ext>
            </a:extLst>
          </p:cNvPr>
          <p:cNvSpPr/>
          <p:nvPr/>
        </p:nvSpPr>
        <p:spPr>
          <a:xfrm>
            <a:off x="304799" y="2031653"/>
            <a:ext cx="79470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300" b="1" dirty="0"/>
              <a:t>От 1</a:t>
            </a:r>
            <a:r>
              <a:rPr lang="en-US" sz="1300" b="1" dirty="0"/>
              <a:t>3</a:t>
            </a:r>
            <a:r>
              <a:rPr lang="bg-BG" sz="1300" b="1" dirty="0"/>
              <a:t> септември 2019 старите </a:t>
            </a:r>
            <a:r>
              <a:rPr lang="bg-BG" sz="1300" b="1" dirty="0" err="1"/>
              <a:t>токени</a:t>
            </a:r>
            <a:r>
              <a:rPr lang="bg-BG" sz="1300" b="1" dirty="0"/>
              <a:t> няма да могат да бъдат използвани за потвърждения в Райфайзен ОНЛАЙН. Потребители със стари </a:t>
            </a:r>
            <a:r>
              <a:rPr lang="bg-BG" sz="1300" b="1" dirty="0" err="1"/>
              <a:t>токени</a:t>
            </a:r>
            <a:r>
              <a:rPr lang="bg-BG" sz="1300" b="1" dirty="0"/>
              <a:t> ще имат възможност да мигрират към един от следните варианти</a:t>
            </a:r>
            <a:r>
              <a:rPr lang="en-US" sz="1300" b="1" dirty="0"/>
              <a:t>:</a:t>
            </a:r>
            <a:endParaRPr lang="bg-BG" sz="1300" b="1" dirty="0"/>
          </a:p>
        </p:txBody>
      </p:sp>
      <p:pic>
        <p:nvPicPr>
          <p:cNvPr id="27" name="Picture 2" descr="Related image">
            <a:extLst>
              <a:ext uri="{FF2B5EF4-FFF2-40B4-BE49-F238E27FC236}">
                <a16:creationId xmlns:a16="http://schemas.microsoft.com/office/drawing/2014/main" id="{809992C0-D4B3-4FCA-AF3B-AFE1110D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99" y="1924348"/>
            <a:ext cx="1569101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red cross drawn png">
            <a:extLst>
              <a:ext uri="{FF2B5EF4-FFF2-40B4-BE49-F238E27FC236}">
                <a16:creationId xmlns:a16="http://schemas.microsoft.com/office/drawing/2014/main" id="{05049A81-F5F2-42A4-BE67-E9ED02E8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05" y="2186524"/>
            <a:ext cx="548488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33B10B-9091-4B14-920A-A69BDB686301}"/>
              </a:ext>
            </a:extLst>
          </p:cNvPr>
          <p:cNvSpPr txBox="1"/>
          <p:nvPr/>
        </p:nvSpPr>
        <p:spPr>
          <a:xfrm>
            <a:off x="304800" y="2873573"/>
            <a:ext cx="478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>
                <a:highlight>
                  <a:srgbClr val="E4E4E4"/>
                </a:highlight>
              </a:rPr>
              <a:t>Допълнителни средства за сигурност – възможни варианти:</a:t>
            </a:r>
          </a:p>
        </p:txBody>
      </p:sp>
      <p:pic>
        <p:nvPicPr>
          <p:cNvPr id="17" name="Picture 2" descr="Related image">
            <a:extLst>
              <a:ext uri="{FF2B5EF4-FFF2-40B4-BE49-F238E27FC236}">
                <a16:creationId xmlns:a16="http://schemas.microsoft.com/office/drawing/2014/main" id="{4535393A-B4CA-432F-A4E2-AC999F0AE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8000" r="24194" b="22156"/>
          <a:stretch/>
        </p:blipFill>
        <p:spPr bwMode="auto">
          <a:xfrm>
            <a:off x="6917348" y="3840673"/>
            <a:ext cx="62647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6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983BA4B-13A5-4894-8ACD-5BAD43C1F1CD}"/>
              </a:ext>
            </a:extLst>
          </p:cNvPr>
          <p:cNvSpPr/>
          <p:nvPr/>
        </p:nvSpPr>
        <p:spPr>
          <a:xfrm>
            <a:off x="609598" y="514350"/>
            <a:ext cx="3962402" cy="1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3350"/>
            <a:ext cx="4140199" cy="594001"/>
          </a:xfrm>
        </p:spPr>
        <p:txBody>
          <a:bodyPr/>
          <a:lstStyle/>
          <a:p>
            <a:r>
              <a:rPr lang="bg-BG" sz="2400" dirty="0"/>
              <a:t>Нов вид хардуерен </a:t>
            </a:r>
            <a:r>
              <a:rPr lang="bg-BG" sz="2400" dirty="0" err="1"/>
              <a:t>токен</a:t>
            </a:r>
            <a:endParaRPr lang="de-AT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8A347C1-4136-4FC9-B5B9-808619462935}"/>
              </a:ext>
            </a:extLst>
          </p:cNvPr>
          <p:cNvSpPr txBox="1">
            <a:spLocks/>
          </p:cNvSpPr>
          <p:nvPr/>
        </p:nvSpPr>
        <p:spPr>
          <a:xfrm>
            <a:off x="285721" y="857239"/>
            <a:ext cx="8401079" cy="723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Новият вид хардуерен </a:t>
            </a:r>
            <a:r>
              <a:rPr kumimoji="0" lang="bg-BG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токен</a:t>
            </a:r>
            <a:r>
              <a:rPr kumimoji="0" lang="bg-BG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предоставя следните основни възможности: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42" name="Picture 2" descr="Image result for digipass 770">
            <a:extLst>
              <a:ext uri="{FF2B5EF4-FFF2-40B4-BE49-F238E27FC236}">
                <a16:creationId xmlns:a16="http://schemas.microsoft.com/office/drawing/2014/main" id="{44D92085-87E9-477E-863C-8065B8CED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5" r="30631"/>
          <a:stretch/>
        </p:blipFill>
        <p:spPr bwMode="auto">
          <a:xfrm>
            <a:off x="7498080" y="1352550"/>
            <a:ext cx="762000" cy="11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">
            <a:extLst>
              <a:ext uri="{FF2B5EF4-FFF2-40B4-BE49-F238E27FC236}">
                <a16:creationId xmlns:a16="http://schemas.microsoft.com/office/drawing/2014/main" id="{9CEBC243-3065-4049-AD5B-CED436D4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2" y="2607564"/>
            <a:ext cx="496496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Image result for digipass 770">
            <a:extLst>
              <a:ext uri="{FF2B5EF4-FFF2-40B4-BE49-F238E27FC236}">
                <a16:creationId xmlns:a16="http://schemas.microsoft.com/office/drawing/2014/main" id="{A77665F9-4194-4441-80B2-D5840F9DC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2777" r="13429"/>
          <a:stretch/>
        </p:blipFill>
        <p:spPr bwMode="auto">
          <a:xfrm>
            <a:off x="7653175" y="3790950"/>
            <a:ext cx="451811" cy="9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28EB7B5-0B97-4FB8-8123-D7BDF34727C8}"/>
              </a:ext>
            </a:extLst>
          </p:cNvPr>
          <p:cNvSpPr txBox="1">
            <a:spLocks/>
          </p:cNvSpPr>
          <p:nvPr/>
        </p:nvSpPr>
        <p:spPr>
          <a:xfrm>
            <a:off x="285721" y="1123950"/>
            <a:ext cx="7181879" cy="377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Камера за сканиране на генерирани изображения от Райфайзен ОНЛАЙН;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Екран за визуализация на данни от плащането, което очаква потвърждение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IBAN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на получателя, Сума и Валута);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Самостоятелна активация от потребителя през Райфайзен ОНЛАЙН;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Самостоятелно изтриване на активация от потребителя;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Избор на език (български и английски);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Възможност за смяна на батерии;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Устройството може да </a:t>
            </a:r>
            <a:r>
              <a:rPr lang="bg-BG" sz="1400" dirty="0">
                <a:solidFill>
                  <a:prstClr val="black"/>
                </a:solidFill>
              </a:rPr>
              <a:t>бъде </a:t>
            </a:r>
            <a:r>
              <a:rPr kumimoji="0" lang="bg-BG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заку</a:t>
            </a:r>
            <a:r>
              <a:rPr lang="bg-BG" sz="1400" dirty="0">
                <a:solidFill>
                  <a:prstClr val="black"/>
                </a:solidFill>
              </a:rPr>
              <a:t>п</a:t>
            </a:r>
            <a:r>
              <a:rPr kumimoji="0" lang="bg-BG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ено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от офис </a:t>
            </a:r>
            <a:r>
              <a:rPr lang="bg-BG" sz="1400" dirty="0">
                <a:solidFill>
                  <a:prstClr val="black"/>
                </a:solidFill>
              </a:rPr>
              <a:t>на Банката след </a:t>
            </a:r>
            <a:r>
              <a:rPr lang="en-US" sz="1400">
                <a:solidFill>
                  <a:prstClr val="black"/>
                </a:solidFill>
              </a:rPr>
              <a:t>02</a:t>
            </a:r>
            <a:r>
              <a:rPr lang="bg-BG" sz="1400">
                <a:solidFill>
                  <a:prstClr val="black"/>
                </a:solidFill>
              </a:rPr>
              <a:t>.09.2019</a:t>
            </a:r>
            <a:endParaRPr lang="en-US" sz="1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g-BG" sz="1400" dirty="0">
                <a:solidFill>
                  <a:prstClr val="black"/>
                </a:solidFill>
              </a:rPr>
              <a:t>Един </a:t>
            </a:r>
            <a:r>
              <a:rPr lang="bg-BG" sz="1400" dirty="0" err="1">
                <a:solidFill>
                  <a:prstClr val="black"/>
                </a:solidFill>
              </a:rPr>
              <a:t>токен</a:t>
            </a:r>
            <a:r>
              <a:rPr lang="bg-BG" sz="1400" dirty="0">
                <a:solidFill>
                  <a:prstClr val="black"/>
                </a:solidFill>
              </a:rPr>
              <a:t> може да се ползва едновременно от 8 потребителя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068473-C77A-4818-A297-6D45F6A58BB5}"/>
              </a:ext>
            </a:extLst>
          </p:cNvPr>
          <p:cNvSpPr/>
          <p:nvPr/>
        </p:nvSpPr>
        <p:spPr>
          <a:xfrm>
            <a:off x="609598" y="514349"/>
            <a:ext cx="4267202" cy="1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3350"/>
            <a:ext cx="4856957" cy="594001"/>
          </a:xfrm>
        </p:spPr>
        <p:txBody>
          <a:bodyPr/>
          <a:lstStyle/>
          <a:p>
            <a:r>
              <a:rPr lang="bg-BG" sz="2400" dirty="0"/>
              <a:t>Нов вид софтуерен </a:t>
            </a:r>
            <a:r>
              <a:rPr lang="bg-BG" sz="2400" dirty="0" err="1"/>
              <a:t>токен</a:t>
            </a:r>
            <a:endParaRPr lang="de-AT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38BFF9-2BB0-4B0D-BD58-9B80FBE9C2B3}"/>
              </a:ext>
            </a:extLst>
          </p:cNvPr>
          <p:cNvSpPr txBox="1">
            <a:spLocks/>
          </p:cNvSpPr>
          <p:nvPr/>
        </p:nvSpPr>
        <p:spPr>
          <a:xfrm>
            <a:off x="285721" y="1590079"/>
            <a:ext cx="6953279" cy="2048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Безплатно приложение налично в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Google Play Store </a:t>
            </a: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и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App Store;</a:t>
            </a:r>
            <a:endParaRPr kumimoji="0" lang="bg-BG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Самостоятелна активация от потребителя през Райфайзен ОНЛАЙН;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Самостоятелно изтриване на активация от потребителя;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Избор на език (български и английски);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Възможност за потвърждение на плащания в два режима – Онлайн и Офлайн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g-BG" sz="1300" dirty="0">
                <a:solidFill>
                  <a:sysClr val="windowText" lastClr="000000"/>
                </a:solidFill>
              </a:rPr>
              <a:t>Апликацията ще бъда налична за сваляне след 12.09.2019г.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g-BG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E85E8-C658-4B36-AFF4-3513E751C90E}"/>
              </a:ext>
            </a:extLst>
          </p:cNvPr>
          <p:cNvSpPr/>
          <p:nvPr/>
        </p:nvSpPr>
        <p:spPr>
          <a:xfrm>
            <a:off x="285720" y="895350"/>
            <a:ext cx="83248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Новият вид софтуерен </a:t>
            </a:r>
            <a:r>
              <a:rPr kumimoji="0" lang="bg-BG" sz="1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токен</a:t>
            </a:r>
            <a:r>
              <a:rPr kumimoji="0" lang="bg-BG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мобилното приложение за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Android </a:t>
            </a:r>
            <a:r>
              <a:rPr kumimoji="0" lang="bg-BG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iOS “Raiffeisen Token”</a:t>
            </a:r>
            <a:r>
              <a:rPr kumimoji="0" lang="bg-BG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има следните възможности:</a:t>
            </a:r>
          </a:p>
        </p:txBody>
      </p:sp>
      <p:pic>
        <p:nvPicPr>
          <p:cNvPr id="21506" name="Picture 2" descr="Related image">
            <a:extLst>
              <a:ext uri="{FF2B5EF4-FFF2-40B4-BE49-F238E27FC236}">
                <a16:creationId xmlns:a16="http://schemas.microsoft.com/office/drawing/2014/main" id="{B9603EFB-0EEA-4C6A-8AC8-CDEDD5B4C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8000" r="24194" b="22156"/>
          <a:stretch/>
        </p:blipFill>
        <p:spPr bwMode="auto">
          <a:xfrm>
            <a:off x="7217478" y="1885950"/>
            <a:ext cx="156617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D4D034-7DD9-4D20-9174-FC805DA3C1DB}"/>
              </a:ext>
            </a:extLst>
          </p:cNvPr>
          <p:cNvSpPr txBox="1"/>
          <p:nvPr/>
        </p:nvSpPr>
        <p:spPr>
          <a:xfrm>
            <a:off x="306502" y="4069773"/>
            <a:ext cx="8608898" cy="483177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bg-BG" sz="1600" b="1" dirty="0">
                <a:latin typeface="Century Gothic" pitchFamily="34" charset="0"/>
              </a:rPr>
              <a:t>Един потребител може едновременно да ползва софтуерен и хардуерен </a:t>
            </a:r>
            <a:r>
              <a:rPr lang="bg-BG" sz="1600" b="1" dirty="0" err="1">
                <a:latin typeface="Century Gothic" pitchFamily="34" charset="0"/>
              </a:rPr>
              <a:t>токен</a:t>
            </a:r>
            <a:endParaRPr lang="bg-BG" sz="1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5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676EE2-1431-4BB1-9547-B6D5B62DD1B7}"/>
              </a:ext>
            </a:extLst>
          </p:cNvPr>
          <p:cNvSpPr/>
          <p:nvPr/>
        </p:nvSpPr>
        <p:spPr>
          <a:xfrm>
            <a:off x="609598" y="514350"/>
            <a:ext cx="6934202" cy="122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3350"/>
            <a:ext cx="7111999" cy="594001"/>
          </a:xfrm>
        </p:spPr>
        <p:txBody>
          <a:bodyPr/>
          <a:lstStyle/>
          <a:p>
            <a:r>
              <a:rPr lang="bg-BG" sz="2400" dirty="0"/>
              <a:t>Софтуерен </a:t>
            </a:r>
            <a:r>
              <a:rPr lang="bg-BG" sz="2400" dirty="0" err="1"/>
              <a:t>токен</a:t>
            </a:r>
            <a:r>
              <a:rPr lang="bg-BG" sz="2400" dirty="0"/>
              <a:t> – режими на подписване</a:t>
            </a:r>
            <a:endParaRPr lang="de-AT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94722-69BF-4CD2-92F4-0059E102A34C}"/>
              </a:ext>
            </a:extLst>
          </p:cNvPr>
          <p:cNvSpPr txBox="1"/>
          <p:nvPr/>
        </p:nvSpPr>
        <p:spPr>
          <a:xfrm>
            <a:off x="6019800" y="1045464"/>
            <a:ext cx="133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Онлайн режим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9C0BE-5612-49C9-9E0A-AA92BF182BCE}"/>
              </a:ext>
            </a:extLst>
          </p:cNvPr>
          <p:cNvSpPr txBox="1"/>
          <p:nvPr/>
        </p:nvSpPr>
        <p:spPr>
          <a:xfrm>
            <a:off x="1676400" y="1045464"/>
            <a:ext cx="134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Офлайн режим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E90D73-5B7A-4823-85CC-AFF524F89291}"/>
              </a:ext>
            </a:extLst>
          </p:cNvPr>
          <p:cNvSpPr txBox="1">
            <a:spLocks/>
          </p:cNvSpPr>
          <p:nvPr/>
        </p:nvSpPr>
        <p:spPr>
          <a:xfrm>
            <a:off x="219778" y="1350264"/>
            <a:ext cx="4164422" cy="259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Процесът е идентичен на хардуерния </a:t>
            </a:r>
            <a:r>
              <a:rPr kumimoji="0" lang="bg-BG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токен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(не е необходима интернет връзка).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Нареждане на плащане през Райфайзен ОНЛАЙН;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Райфайзен ОНЛАЙН генерира изображение;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Потребителя стар</a:t>
            </a:r>
            <a:r>
              <a:rPr lang="bg-BG" sz="1000" dirty="0">
                <a:solidFill>
                  <a:prstClr val="black"/>
                </a:solidFill>
              </a:rPr>
              <a:t>т</a:t>
            </a:r>
            <a:r>
              <a:rPr kumimoji="0" lang="bg-BG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ира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приложението Райфайзен </a:t>
            </a:r>
            <a:r>
              <a:rPr kumimoji="0" lang="bg-BG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токен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на телефона си;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Сканира с телефона си изображението от Райфайзен ОНЛАЙН;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Въвежда ПИН кода за приложението;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Райфайзен Токен визуализира данните на плащането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IBAN, 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сума и валута) и генерира 8-цифрен код;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Потребителя въвежда кода в Райфайзен ОНЛАЙН и изпраща превода.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0C982D-EA71-48DE-9583-1DCAC068E9AE}"/>
              </a:ext>
            </a:extLst>
          </p:cNvPr>
          <p:cNvSpPr txBox="1">
            <a:spLocks/>
          </p:cNvSpPr>
          <p:nvPr/>
        </p:nvSpPr>
        <p:spPr>
          <a:xfrm>
            <a:off x="4724400" y="1352550"/>
            <a:ext cx="39624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За подписване в Онлайн режим е необходима интернет връзка мобилния телефон, на който е инсталирано приложението Райфайзен Токен.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Нареждане на плащане през Райфайзен ОНЛАЙН;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Райфайзен ОНЛАЙН изпраща нотификация на мобилния телефон, на който е инсталирано приложението Райфайзен Токен;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Потребителя получава </a:t>
            </a:r>
            <a:r>
              <a:rPr kumimoji="0" lang="bg-BG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Пуш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нотификацията и я отваря;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След въвеждане на ПИН кода за приложението – Райфайзен Токен визуализира данните на плащането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IBAN, </a:t>
            </a: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сума и валута).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Чрез натискане на бутон „Потвърди“ потребителя потвърждава плащането;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За да изпрати самото плащане, потребителя влиза в Райфайзен ОНЛАЙН и през меню Чакащи изпраща плащането.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1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4EE39B-0FFA-4FD2-8E9A-22C855821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429779"/>
            <a:ext cx="5760720" cy="2435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8C85CD-87C2-4FE0-96C2-0007AF8474C2}"/>
              </a:ext>
            </a:extLst>
          </p:cNvPr>
          <p:cNvSpPr/>
          <p:nvPr/>
        </p:nvSpPr>
        <p:spPr>
          <a:xfrm>
            <a:off x="609598" y="514350"/>
            <a:ext cx="6934202" cy="122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48949"/>
            <a:ext cx="7111999" cy="594001"/>
          </a:xfrm>
        </p:spPr>
        <p:txBody>
          <a:bodyPr/>
          <a:lstStyle/>
          <a:p>
            <a:r>
              <a:rPr lang="bg-BG" sz="2100" dirty="0"/>
              <a:t>Миграция на потребители от стар към нов </a:t>
            </a:r>
            <a:r>
              <a:rPr lang="bg-BG" sz="2100" dirty="0" err="1"/>
              <a:t>токен</a:t>
            </a:r>
            <a:r>
              <a:rPr lang="bg-BG" sz="2100" dirty="0"/>
              <a:t> или </a:t>
            </a:r>
            <a:r>
              <a:rPr lang="en-US" sz="2100" dirty="0"/>
              <a:t>SMS </a:t>
            </a:r>
            <a:r>
              <a:rPr lang="bg-BG" sz="2100" dirty="0"/>
              <a:t>оторизация</a:t>
            </a:r>
            <a:endParaRPr lang="de-AT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691F9B-747C-4E2E-A827-91728B2EFAB6}"/>
              </a:ext>
            </a:extLst>
          </p:cNvPr>
          <p:cNvSpPr txBox="1">
            <a:spLocks/>
          </p:cNvSpPr>
          <p:nvPr/>
        </p:nvSpPr>
        <p:spPr>
          <a:xfrm>
            <a:off x="285721" y="857239"/>
            <a:ext cx="8638503" cy="1685925"/>
          </a:xfrm>
          <a:prstGeom prst="rect">
            <a:avLst/>
          </a:prstGeom>
        </p:spPr>
        <p:txBody>
          <a:bodyPr/>
          <a:lstStyle>
            <a:lvl1pPr marL="0" indent="0" algn="l" defTabSz="677318" rtl="0" eaLnBrk="1" latinLnBrk="0" hangingPunct="1">
              <a:spcBef>
                <a:spcPts val="1334"/>
              </a:spcBef>
              <a:buFont typeface="Arial" pitchFamily="34" charset="0"/>
              <a:buNone/>
              <a:defRPr sz="1500" b="1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677318" rtl="0" eaLnBrk="1" latinLnBrk="0" hangingPunct="1">
              <a:spcBef>
                <a:spcPts val="1334"/>
              </a:spcBef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1701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264578" indent="-13287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396278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529155" indent="-12699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663208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797260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931313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bg-BG" sz="1450" b="0" dirty="0"/>
              <a:t>Предоставили сме възможност за клиентите текущо използващи СТАР </a:t>
            </a:r>
            <a:r>
              <a:rPr lang="bg-BG" sz="1450" b="0" dirty="0" err="1"/>
              <a:t>токен</a:t>
            </a:r>
            <a:r>
              <a:rPr lang="bg-BG" sz="1450" b="0" dirty="0"/>
              <a:t> да мигрират дистанционно през Райфайзен </a:t>
            </a:r>
            <a:r>
              <a:rPr lang="bg-BG" sz="1450" b="0"/>
              <a:t>ОНЛАЙН от </a:t>
            </a:r>
            <a:r>
              <a:rPr lang="bg-BG" sz="1450" b="0" dirty="0"/>
              <a:t>1</a:t>
            </a:r>
            <a:r>
              <a:rPr lang="en-US" sz="1450" b="0" dirty="0"/>
              <a:t>3</a:t>
            </a:r>
            <a:r>
              <a:rPr lang="bg-BG" sz="1450" b="0" dirty="0"/>
              <a:t>.09.2019 г. към:</a:t>
            </a:r>
          </a:p>
          <a:p>
            <a:pPr>
              <a:buFont typeface="Arial" pitchFamily="34" charset="0"/>
              <a:buAutoNum type="arabicParenR"/>
            </a:pPr>
            <a:r>
              <a:rPr lang="bg-BG" sz="1450" b="0" dirty="0"/>
              <a:t>Новите Райфайзен </a:t>
            </a:r>
            <a:r>
              <a:rPr lang="bg-BG" sz="1450" b="0" dirty="0" err="1"/>
              <a:t>токени</a:t>
            </a:r>
            <a:r>
              <a:rPr lang="bg-BG" sz="1450" b="0" dirty="0"/>
              <a:t> (в случай на миграция към хардуерен </a:t>
            </a:r>
            <a:r>
              <a:rPr lang="bg-BG" sz="1450" b="0" dirty="0" err="1"/>
              <a:t>токен</a:t>
            </a:r>
            <a:r>
              <a:rPr lang="bg-BG" sz="1450" b="0" dirty="0"/>
              <a:t>, трябва да се посети офис за закупуване на </a:t>
            </a:r>
            <a:r>
              <a:rPr lang="bg-BG" sz="1450" b="0" dirty="0" err="1"/>
              <a:t>токен</a:t>
            </a:r>
            <a:r>
              <a:rPr lang="bg-BG" sz="1450" b="0" dirty="0"/>
              <a:t>);</a:t>
            </a:r>
          </a:p>
          <a:p>
            <a:pPr>
              <a:buFont typeface="Arial" pitchFamily="34" charset="0"/>
              <a:buAutoNum type="arabicParenR"/>
            </a:pPr>
            <a:r>
              <a:rPr lang="bg-BG" sz="1450" b="0" dirty="0"/>
              <a:t>Потвърждение чрез СМС авторизация;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3CEC3-8FE1-45C3-97B3-9B8010FF1A95}"/>
              </a:ext>
            </a:extLst>
          </p:cNvPr>
          <p:cNvSpPr/>
          <p:nvPr/>
        </p:nvSpPr>
        <p:spPr>
          <a:xfrm>
            <a:off x="6172200" y="3076720"/>
            <a:ext cx="1143000" cy="40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A29FD-D4B7-450E-B334-9B01D7092C61}"/>
              </a:ext>
            </a:extLst>
          </p:cNvPr>
          <p:cNvSpPr/>
          <p:nvPr/>
        </p:nvSpPr>
        <p:spPr>
          <a:xfrm>
            <a:off x="1676400" y="4115704"/>
            <a:ext cx="1524000" cy="749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D882C-AE5C-4631-847C-22F5AA2C4E83}"/>
              </a:ext>
            </a:extLst>
          </p:cNvPr>
          <p:cNvSpPr/>
          <p:nvPr/>
        </p:nvSpPr>
        <p:spPr>
          <a:xfrm>
            <a:off x="1752600" y="3714750"/>
            <a:ext cx="883920" cy="228600"/>
          </a:xfrm>
          <a:prstGeom prst="rect">
            <a:avLst/>
          </a:prstGeom>
          <a:solidFill>
            <a:srgbClr val="DFE3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 dirty="0" err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862F4-770A-4C3C-9752-C0A3B53F4612}"/>
              </a:ext>
            </a:extLst>
          </p:cNvPr>
          <p:cNvSpPr txBox="1"/>
          <p:nvPr/>
        </p:nvSpPr>
        <p:spPr>
          <a:xfrm>
            <a:off x="1763652" y="3638550"/>
            <a:ext cx="827148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bg-BG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Токен</a:t>
            </a:r>
          </a:p>
        </p:txBody>
      </p:sp>
    </p:spTree>
    <p:extLst>
      <p:ext uri="{BB962C8B-B14F-4D97-AF65-F5344CB8AC3E}">
        <p14:creationId xmlns:p14="http://schemas.microsoft.com/office/powerpoint/2010/main" val="196647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8C85CD-87C2-4FE0-96C2-0007AF8474C2}"/>
              </a:ext>
            </a:extLst>
          </p:cNvPr>
          <p:cNvSpPr/>
          <p:nvPr/>
        </p:nvSpPr>
        <p:spPr>
          <a:xfrm>
            <a:off x="609598" y="514350"/>
            <a:ext cx="6934202" cy="122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de-AT" sz="1400" dirty="0" err="1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555CA-2F69-4807-B6E6-198648FE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48949"/>
            <a:ext cx="7111999" cy="594001"/>
          </a:xfrm>
        </p:spPr>
        <p:txBody>
          <a:bodyPr/>
          <a:lstStyle/>
          <a:p>
            <a:r>
              <a:rPr lang="bg-BG" sz="2100" dirty="0"/>
              <a:t>Миграция на потребители от стар към нов </a:t>
            </a:r>
            <a:r>
              <a:rPr lang="bg-BG" sz="2100" dirty="0" err="1"/>
              <a:t>токен</a:t>
            </a:r>
            <a:r>
              <a:rPr lang="bg-BG" sz="2100"/>
              <a:t> или </a:t>
            </a:r>
            <a:r>
              <a:rPr lang="en-US" sz="2100" dirty="0"/>
              <a:t>SMS </a:t>
            </a:r>
            <a:r>
              <a:rPr lang="bg-BG" sz="2100" dirty="0"/>
              <a:t>оторизация</a:t>
            </a:r>
            <a:endParaRPr lang="de-AT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77318"/>
            <a:fld id="{2EFE9AD8-4CF8-4A0A-8D8A-B8E100449A7A}" type="slidenum">
              <a:rPr lang="en-GB" smtClean="0">
                <a:solidFill>
                  <a:prstClr val="black"/>
                </a:solidFill>
              </a:rPr>
              <a:pPr defTabSz="677318"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691F9B-747C-4E2E-A827-91728B2EFAB6}"/>
              </a:ext>
            </a:extLst>
          </p:cNvPr>
          <p:cNvSpPr txBox="1">
            <a:spLocks/>
          </p:cNvSpPr>
          <p:nvPr/>
        </p:nvSpPr>
        <p:spPr>
          <a:xfrm>
            <a:off x="285721" y="857239"/>
            <a:ext cx="8643969" cy="3390911"/>
          </a:xfrm>
          <a:prstGeom prst="rect">
            <a:avLst/>
          </a:prstGeom>
        </p:spPr>
        <p:txBody>
          <a:bodyPr/>
          <a:lstStyle>
            <a:lvl1pPr marL="0" indent="0" algn="l" defTabSz="677318" rtl="0" eaLnBrk="1" latinLnBrk="0" hangingPunct="1">
              <a:spcBef>
                <a:spcPts val="1334"/>
              </a:spcBef>
              <a:buFont typeface="Arial" pitchFamily="34" charset="0"/>
              <a:buNone/>
              <a:defRPr sz="1500" b="1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677318" rtl="0" eaLnBrk="1" latinLnBrk="0" hangingPunct="1">
              <a:spcBef>
                <a:spcPts val="1334"/>
              </a:spcBef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1701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264578" indent="-13287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396278" indent="-131701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529155" indent="-126998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663208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797260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931313" indent="-134053" algn="l" defTabSz="677318" rtl="0" eaLnBrk="1" latinLnBrk="0" hangingPunct="1">
              <a:spcBef>
                <a:spcPts val="1334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bg-BG" b="0" dirty="0"/>
              <a:t>За да мигрират към някоя от двете алтернативи, потребителите отново трябва да </a:t>
            </a:r>
            <a:r>
              <a:rPr lang="bg-BG" b="0" dirty="0" err="1"/>
              <a:t>достъпят</a:t>
            </a:r>
            <a:r>
              <a:rPr lang="bg-BG" b="0" dirty="0"/>
              <a:t> Райфайзен ОНЛАЙН, профил на потребителя, меню „Средства за сигурност“:</a:t>
            </a:r>
          </a:p>
          <a:p>
            <a:r>
              <a:rPr lang="bg-BG" b="0" dirty="0"/>
              <a:t>1/ Избор между „Активирай Райфайзен Токен“ и „Активирай СМС нотификация“</a:t>
            </a:r>
          </a:p>
          <a:p>
            <a:r>
              <a:rPr lang="bg-BG" b="0" dirty="0"/>
              <a:t>2/ Авторизиране посредством стар хардуерен </a:t>
            </a:r>
            <a:r>
              <a:rPr lang="bg-BG" b="0" dirty="0" err="1"/>
              <a:t>токен</a:t>
            </a:r>
            <a:r>
              <a:rPr lang="bg-BG" b="0" dirty="0"/>
              <a:t> – Райфайзен ОНЛАЙН визуализира код „Запитване“, който потребителя въвежда в </a:t>
            </a:r>
            <a:r>
              <a:rPr lang="bg-BG" b="0" dirty="0" err="1"/>
              <a:t>токена</a:t>
            </a:r>
            <a:r>
              <a:rPr lang="bg-BG" b="0" dirty="0"/>
              <a:t>;</a:t>
            </a:r>
          </a:p>
          <a:p>
            <a:r>
              <a:rPr lang="bg-BG" b="0" dirty="0"/>
              <a:t>3/ Токенът генерира код „Отговор“, който потребителя въвежда в Райфайзен ОНЛАЙН;</a:t>
            </a:r>
          </a:p>
          <a:p>
            <a:r>
              <a:rPr lang="bg-BG" b="0" dirty="0"/>
              <a:t>4/ Потребителя задава мобилен телефон за изпращане на активационен код за </a:t>
            </a:r>
            <a:r>
              <a:rPr lang="bg-BG" b="0" dirty="0" err="1"/>
              <a:t>токен</a:t>
            </a:r>
            <a:r>
              <a:rPr lang="bg-BG" b="0" dirty="0"/>
              <a:t> на СМС или мобилен телефон за получаване на </a:t>
            </a:r>
            <a:r>
              <a:rPr lang="bg-BG" b="0" dirty="0" err="1"/>
              <a:t>авторизационни</a:t>
            </a:r>
            <a:r>
              <a:rPr lang="bg-BG" b="0" dirty="0"/>
              <a:t> кодове на  СМС;</a:t>
            </a:r>
          </a:p>
          <a:p>
            <a:r>
              <a:rPr lang="bg-BG" b="0" dirty="0"/>
              <a:t>5/ Потребителя минава през стандартната процедура за активация на </a:t>
            </a:r>
            <a:r>
              <a:rPr lang="bg-BG" b="0" dirty="0" err="1"/>
              <a:t>токен</a:t>
            </a:r>
            <a:r>
              <a:rPr lang="bg-BG" b="0" dirty="0"/>
              <a:t> чрез сканиране на изображения;  </a:t>
            </a:r>
          </a:p>
        </p:txBody>
      </p:sp>
    </p:spTree>
    <p:extLst>
      <p:ext uri="{BB962C8B-B14F-4D97-AF65-F5344CB8AC3E}">
        <p14:creationId xmlns:p14="http://schemas.microsoft.com/office/powerpoint/2010/main" val="1978441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ETtq0oTPKGj93iTLMz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dzfiefQ6aTZC8ar1Fz3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9wJECESrK3Js59q760G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_YT5rKRlq5FnsOCZg60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c3EBu3RROONPKOPeRH9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LIENTLOGOALL"/>
  <p:tag name="LOGO_LAYOUT_ID" val="9"/>
  <p:tag name="LOGO_LAYOUT_NAME" val="CONTENT SLIDES - NO SUB HEADING"/>
  <p:tag name="NEXTTO" val="CORPORATE_FOOT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pZ8aULTqShdgotG1Z2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smzpWgS9eKXJ8pWexf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pkTClkQ2WDXqzQcKTMC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muUY0LRR6HpoiZASpU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9kkaJDSSqQVLBnYzrpG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DIVI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lEJbK3RwySeJTKwIX0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QoD5yuQYmiIAOGUXmd_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_NDGizRheyHgvl1f.K7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m.FTXZRw2OPYg.HtpU9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8gmanPQ7eEBNsEAse78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f4aF2iT96HHZp.6uhp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DVd1RGQzeJMMbZRQiu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 slides - no sub heading">
  <a:themeElements>
    <a:clrScheme name="Kantar TNS colour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tx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presentations and pitches.potx [Read-Only]" id="{FA6C4211-FECA-4925-8AD8-E0222C3134E2}" vid="{3415B487-4923-4D01-A39D-C1730CA3B765}"/>
    </a:ext>
  </a:extLst>
</a:theme>
</file>

<file path=ppt/theme/theme2.xml><?xml version="1.0" encoding="utf-8"?>
<a:theme xmlns:a="http://schemas.openxmlformats.org/drawingml/2006/main" name="Raiffeisen Bank">
  <a:themeElements>
    <a:clrScheme name="Raiffeisen Ban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3366FF"/>
      </a:hlink>
      <a:folHlink>
        <a:srgbClr val="3366FF"/>
      </a:folHlink>
    </a:clrScheme>
    <a:fontScheme name="Raiffeisen Bank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  <a:latin typeface="Century Gothi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solidFill>
            <a:schemeClr val="accent3"/>
          </a:solidFill>
        </a:ln>
      </a:spPr>
      <a:bodyPr wrap="square" lIns="108000" tIns="144000" rIns="108000" bIns="0" rtlCol="0">
        <a:noAutofit/>
      </a:bodyPr>
      <a:lstStyle>
        <a:defPPr>
          <a:spcBef>
            <a:spcPts val="1000"/>
          </a:spcBef>
          <a:defRPr sz="1600" b="1" dirty="0" err="1" smtClean="0">
            <a:latin typeface="Century Gothic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RBBG_EN</Template>
  <TotalTime>95525</TotalTime>
  <Words>684</Words>
  <Application>Microsoft Office PowerPoint</Application>
  <PresentationFormat>On-screen Show (16:9)</PresentationFormat>
  <Paragraphs>72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Content slides - no sub heading</vt:lpstr>
      <vt:lpstr>Raiffeisen Bank</vt:lpstr>
      <vt:lpstr>think-cell Folie</vt:lpstr>
      <vt:lpstr>PowerPoint Presentation</vt:lpstr>
      <vt:lpstr>Нов вид токени</vt:lpstr>
      <vt:lpstr>Нов вид хардуерен токен</vt:lpstr>
      <vt:lpstr>Нов вид софтуерен токен</vt:lpstr>
      <vt:lpstr>Софтуерен токен – режими на подписване</vt:lpstr>
      <vt:lpstr>Миграция на потребители от стар към нов токен или SMS оторизация</vt:lpstr>
      <vt:lpstr>Миграция на потребители от стар към нов токен или SMS оторизация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Ivanova Georgieva</dc:creator>
  <cp:lastModifiedBy>Diana Georgieva Stoeva</cp:lastModifiedBy>
  <cp:revision>719</cp:revision>
  <cp:lastPrinted>2019-08-16T06:13:48Z</cp:lastPrinted>
  <dcterms:created xsi:type="dcterms:W3CDTF">2006-08-16T00:00:00Z</dcterms:created>
  <dcterms:modified xsi:type="dcterms:W3CDTF">2019-08-26T04:54:11Z</dcterms:modified>
</cp:coreProperties>
</file>